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719" r:id="rId5"/>
  </p:sldIdLst>
  <p:sldSz cx="9144000" cy="6858000" type="screen4x3"/>
  <p:notesSz cx="7099300" cy="10234613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Arial" pitchFamily="34" charset="0"/>
        <a:ea typeface="Osak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2">
          <p15:clr>
            <a:srgbClr val="A4A3A4"/>
          </p15:clr>
        </p15:guide>
        <p15:guide id="2" orient="horz" pos="4235">
          <p15:clr>
            <a:srgbClr val="A4A3A4"/>
          </p15:clr>
        </p15:guide>
        <p15:guide id="3" pos="1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6600"/>
    <a:srgbClr val="33CC33"/>
    <a:srgbClr val="FF3300"/>
    <a:srgbClr val="20207C"/>
    <a:srgbClr val="0000FF"/>
    <a:srgbClr val="B6DF89"/>
    <a:srgbClr val="FF9966"/>
    <a:srgbClr val="FF00FF"/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629" autoAdjust="0"/>
    <p:restoredTop sz="85202" autoAdjust="0"/>
  </p:normalViewPr>
  <p:slideViewPr>
    <p:cSldViewPr snapToGrid="0" showGuides="1">
      <p:cViewPr varScale="1">
        <p:scale>
          <a:sx n="65" d="100"/>
          <a:sy n="65" d="100"/>
        </p:scale>
        <p:origin x="750" y="72"/>
      </p:cViewPr>
      <p:guideLst>
        <p:guide orient="horz" pos="1702"/>
        <p:guide orient="horz" pos="4235"/>
        <p:guide pos="178"/>
      </p:guideLst>
    </p:cSldViewPr>
  </p:slideViewPr>
  <p:outlineViewPr>
    <p:cViewPr>
      <p:scale>
        <a:sx n="33" d="100"/>
        <a:sy n="33" d="100"/>
      </p:scale>
      <p:origin x="0" y="6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-2910" y="-7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953E7-5398-4B41-86DE-C43D3A5AC1FF}" type="datetimeFigureOut">
              <a:rPr lang="en-US" smtClean="0"/>
              <a:pPr/>
              <a:t>8/11/2015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11C613-8E54-4E6B-A961-E257CA9BC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72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7" tIns="47366" rIns="94727" bIns="47366" numCol="1" anchor="t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7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7" tIns="47366" rIns="94727" bIns="47366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98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1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04" y="4861157"/>
            <a:ext cx="5680103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7" tIns="47366" rIns="94727" bIns="473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678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7" tIns="47366" rIns="94727" bIns="47366" numCol="1" anchor="b" anchorCtr="0" compatLnSpc="1">
            <a:prstTxWarp prst="textNoShape">
              <a:avLst/>
            </a:prstTxWarp>
          </a:bodyPr>
          <a:lstStyle>
            <a:lvl1pPr algn="l">
              <a:defRPr kumimoji="1" sz="1200" b="0">
                <a:latin typeface="Times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1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7" y="9720678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27" tIns="47366" rIns="94727" bIns="47366" numCol="1" anchor="b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latin typeface="Times" charset="0"/>
              </a:defRPr>
            </a:lvl1pPr>
          </a:lstStyle>
          <a:p>
            <a:pPr>
              <a:defRPr/>
            </a:pPr>
            <a:fld id="{2E427E75-B528-4DC0-9715-1C1CF248D9F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849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1pPr>
            <a:lvl2pPr marL="769671" indent="-296029" eaLnBrk="0" hangingPunct="0"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2pPr>
            <a:lvl3pPr marL="1184112" indent="-236822" eaLnBrk="0" hangingPunct="0"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3pPr>
            <a:lvl4pPr marL="1657756" indent="-236822" eaLnBrk="0" hangingPunct="0"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4pPr>
            <a:lvl5pPr marL="2131402" indent="-236822" eaLnBrk="0" hangingPunct="0"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5pPr>
            <a:lvl6pPr marL="2605047" indent="-236822" algn="ctr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6pPr>
            <a:lvl7pPr marL="3078691" indent="-236822" algn="ctr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7pPr>
            <a:lvl8pPr marL="3552338" indent="-236822" algn="ctr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8pPr>
            <a:lvl9pPr marL="4025981" indent="-236822" algn="ctr" eaLnBrk="0" fontAlgn="base" hangingPunct="0"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9pPr>
          </a:lstStyle>
          <a:p>
            <a:pPr eaLnBrk="1" hangingPunct="1"/>
            <a:fld id="{66713E52-DAEB-4388-AC1D-8DE42B1013C0}" type="slidenum">
              <a:rPr lang="de-DE" sz="1200" b="0">
                <a:latin typeface="Times" charset="0"/>
              </a:rPr>
              <a:pPr eaLnBrk="1" hangingPunct="1"/>
              <a:t>1</a:t>
            </a:fld>
            <a:endParaRPr lang="de-DE" sz="1200" b="0">
              <a:latin typeface="Times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834513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3"/>
          <p:cNvSpPr>
            <a:spLocks noChangeShapeType="1"/>
          </p:cNvSpPr>
          <p:nvPr userDrawn="1"/>
        </p:nvSpPr>
        <p:spPr bwMode="auto">
          <a:xfrm>
            <a:off x="330200" y="6413500"/>
            <a:ext cx="8456613" cy="0"/>
          </a:xfrm>
          <a:prstGeom prst="line">
            <a:avLst/>
          </a:prstGeom>
          <a:noFill/>
          <a:ln w="9525">
            <a:solidFill>
              <a:srgbClr val="3132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8" name="Picture 4" descr="p_log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6515100"/>
            <a:ext cx="1331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5"/>
          <p:cNvSpPr>
            <a:spLocks noGrp="1" noChangeArrowheads="1"/>
          </p:cNvSpPr>
          <p:nvPr userDrawn="1"/>
        </p:nvSpPr>
        <p:spPr bwMode="auto">
          <a:xfrm>
            <a:off x="838200" y="6500813"/>
            <a:ext cx="44545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ja-JP" sz="1000" dirty="0"/>
              <a:t>Panasonic Industrial Devices </a:t>
            </a:r>
            <a:r>
              <a:rPr lang="de-DE" altLang="ja-JP" sz="1000" dirty="0" err="1"/>
              <a:t>Sales</a:t>
            </a:r>
            <a:r>
              <a:rPr lang="de-DE" altLang="ja-JP" sz="1000" dirty="0"/>
              <a:t> Europe </a:t>
            </a:r>
            <a:r>
              <a:rPr lang="de-DE" altLang="ja-JP" sz="1000" dirty="0" smtClean="0"/>
              <a:t>GmbH</a:t>
            </a:r>
            <a:endParaRPr lang="en-US" altLang="ja-JP" sz="1000" dirty="0"/>
          </a:p>
        </p:txBody>
      </p:sp>
      <p:sp>
        <p:nvSpPr>
          <p:cNvPr id="10" name="Line 16"/>
          <p:cNvSpPr>
            <a:spLocks noChangeShapeType="1"/>
          </p:cNvSpPr>
          <p:nvPr userDrawn="1"/>
        </p:nvSpPr>
        <p:spPr bwMode="auto">
          <a:xfrm>
            <a:off x="800100" y="6508750"/>
            <a:ext cx="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 userDrawn="1"/>
        </p:nvSpPr>
        <p:spPr bwMode="auto">
          <a:xfrm>
            <a:off x="304800" y="650875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6F7F51-1911-4C27-8D19-4BF1EF0ACE1C}" type="slidenum">
              <a:rPr lang="en-US" altLang="ja-JP" sz="1000"/>
              <a:pPr algn="ctr"/>
              <a:t>‹#›</a:t>
            </a:fld>
            <a:endParaRPr lang="en-US" altLang="ja-JP" sz="1000"/>
          </a:p>
        </p:txBody>
      </p:sp>
      <p:pic>
        <p:nvPicPr>
          <p:cNvPr id="13" name="Picture 2" descr="スクリーンショット（2013-03-17 15"/>
          <p:cNvPicPr>
            <a:picLocks noChangeAspect="1" noChangeArrowheads="1"/>
          </p:cNvPicPr>
          <p:nvPr userDrawn="1"/>
        </p:nvPicPr>
        <p:blipFill>
          <a:blip r:embed="rId3" cstate="email">
            <a:lum bright="-20000" contrast="34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48400" y="0"/>
            <a:ext cx="2284413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5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681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5290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6121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6121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9329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490537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947738"/>
            <a:ext cx="8229600" cy="5289550"/>
          </a:xfrm>
        </p:spPr>
        <p:txBody>
          <a:bodyPr/>
          <a:lstStyle/>
          <a:p>
            <a:pPr lvl="0"/>
            <a:endParaRPr lang="de-DE" noProof="0" smtClean="0"/>
          </a:p>
        </p:txBody>
      </p:sp>
    </p:spTree>
    <p:extLst>
      <p:ext uri="{BB962C8B-B14F-4D97-AF65-F5344CB8AC3E}">
        <p14:creationId xmlns:p14="http://schemas.microsoft.com/office/powerpoint/2010/main" val="2035305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77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33868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47738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47738"/>
            <a:ext cx="40386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8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392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3399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77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9053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00977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888"/>
            <a:ext cx="82296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47738"/>
            <a:ext cx="8229600" cy="528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>
            <a:off x="330200" y="6413500"/>
            <a:ext cx="8456613" cy="0"/>
          </a:xfrm>
          <a:prstGeom prst="line">
            <a:avLst/>
          </a:prstGeom>
          <a:noFill/>
          <a:ln w="9525">
            <a:solidFill>
              <a:srgbClr val="3132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10" name="Picture 4" descr="p_logo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6515100"/>
            <a:ext cx="1331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5"/>
          <p:cNvSpPr>
            <a:spLocks noGrp="1" noChangeArrowheads="1"/>
          </p:cNvSpPr>
          <p:nvPr userDrawn="1"/>
        </p:nvSpPr>
        <p:spPr bwMode="auto">
          <a:xfrm>
            <a:off x="838200" y="6500813"/>
            <a:ext cx="445452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de-DE" altLang="ja-JP" sz="1000" dirty="0"/>
              <a:t>Panasonic Industrial Devices </a:t>
            </a:r>
            <a:r>
              <a:rPr lang="de-DE" altLang="ja-JP" sz="1000" dirty="0" err="1"/>
              <a:t>Sales</a:t>
            </a:r>
            <a:r>
              <a:rPr lang="de-DE" altLang="ja-JP" sz="1000" dirty="0"/>
              <a:t> Europe </a:t>
            </a:r>
            <a:r>
              <a:rPr lang="de-DE" altLang="ja-JP" sz="1000" dirty="0" smtClean="0"/>
              <a:t>GmbH – Melanie Raimann</a:t>
            </a:r>
            <a:endParaRPr lang="en-US" altLang="ja-JP" sz="1000" dirty="0"/>
          </a:p>
        </p:txBody>
      </p:sp>
      <p:sp>
        <p:nvSpPr>
          <p:cNvPr id="12" name="Line 16"/>
          <p:cNvSpPr>
            <a:spLocks noChangeShapeType="1"/>
          </p:cNvSpPr>
          <p:nvPr userDrawn="1"/>
        </p:nvSpPr>
        <p:spPr bwMode="auto">
          <a:xfrm>
            <a:off x="800100" y="6508750"/>
            <a:ext cx="0" cy="22860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 userDrawn="1"/>
        </p:nvSpPr>
        <p:spPr bwMode="auto">
          <a:xfrm>
            <a:off x="304800" y="650875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fld id="{DD6F7F51-1911-4C27-8D19-4BF1EF0ACE1C}" type="slidenum">
              <a:rPr lang="en-US" altLang="ja-JP" sz="1000"/>
              <a:pPr algn="ctr"/>
              <a:t>‹#›</a:t>
            </a:fld>
            <a:endParaRPr lang="en-US" altLang="ja-JP" sz="1000"/>
          </a:p>
        </p:txBody>
      </p:sp>
      <p:sp>
        <p:nvSpPr>
          <p:cNvPr id="15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503238"/>
          </a:xfrm>
          <a:prstGeom prst="rect">
            <a:avLst/>
          </a:prstGeom>
          <a:solidFill>
            <a:srgbClr val="2727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b="1">
          <a:solidFill>
            <a:schemeClr val="bg1"/>
          </a:solidFill>
          <a:latin typeface="Arial" pitchFamily="34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1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pPr eaLnBrk="1" hangingPunct="1"/>
            <a:r>
              <a:rPr lang="de-DE" dirty="0" smtClean="0"/>
              <a:t>Long </a:t>
            </a:r>
            <a:r>
              <a:rPr lang="de-DE" dirty="0" err="1" smtClean="0"/>
              <a:t>lifetime</a:t>
            </a:r>
            <a:endParaRPr lang="en-GB" dirty="0" smtClean="0"/>
          </a:p>
        </p:txBody>
      </p:sp>
      <p:sp>
        <p:nvSpPr>
          <p:cNvPr id="19" name="Interaktive Schaltfläche: Start 18">
            <a:hlinkClick r:id="" action="ppaction://noaction" highlightClick="1"/>
          </p:cNvPr>
          <p:cNvSpPr/>
          <p:nvPr/>
        </p:nvSpPr>
        <p:spPr bwMode="auto">
          <a:xfrm>
            <a:off x="118269" y="146648"/>
            <a:ext cx="300037" cy="301925"/>
          </a:xfrm>
          <a:prstGeom prst="actionButtonHome">
            <a:avLst/>
          </a:prstGeom>
          <a:noFill/>
          <a:ln w="31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CC00"/>
                    </a:gs>
                    <a:gs pos="100000">
                      <a:srgbClr val="66FF99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Osaka" charset="-128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228569" y="764704"/>
            <a:ext cx="4919495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CC00"/>
                    </a:gs>
                    <a:gs pos="100000">
                      <a:srgbClr val="66FF99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de-DE" dirty="0" smtClean="0"/>
              <a:t>Arrhenius </a:t>
            </a:r>
            <a:r>
              <a:rPr lang="de-DE" dirty="0" err="1" smtClean="0"/>
              <a:t>formular</a:t>
            </a:r>
            <a:endParaRPr lang="de-DE" b="0" dirty="0" smtClean="0"/>
          </a:p>
          <a:p>
            <a:pPr algn="l" eaLnBrk="1" hangingPunct="1">
              <a:spcBef>
                <a:spcPts val="0"/>
              </a:spcBef>
            </a:pPr>
            <a:endParaRPr lang="de-DE" b="0" dirty="0" smtClean="0"/>
          </a:p>
          <a:p>
            <a:pPr algn="l" eaLnBrk="1" hangingPunct="1">
              <a:spcBef>
                <a:spcPts val="0"/>
              </a:spcBef>
            </a:pPr>
            <a:r>
              <a:rPr lang="de-DE" dirty="0" smtClean="0"/>
              <a:t>Double </a:t>
            </a:r>
            <a:r>
              <a:rPr lang="de-DE" b="0" dirty="0" err="1" smtClean="0"/>
              <a:t>of</a:t>
            </a:r>
            <a:r>
              <a:rPr lang="de-DE" b="0" dirty="0" smtClean="0"/>
              <a:t> </a:t>
            </a:r>
            <a:r>
              <a:rPr lang="de-DE" b="0" dirty="0" err="1" smtClean="0"/>
              <a:t>the</a:t>
            </a:r>
            <a:r>
              <a:rPr lang="de-DE" b="0" dirty="0" smtClean="0"/>
              <a:t> </a:t>
            </a:r>
            <a:r>
              <a:rPr lang="de-DE" b="0" dirty="0" err="1" smtClean="0"/>
              <a:t>lifetime</a:t>
            </a:r>
            <a:r>
              <a:rPr lang="de-DE" dirty="0" smtClean="0"/>
              <a:t>, </a:t>
            </a:r>
          </a:p>
          <a:p>
            <a:pPr algn="l" eaLnBrk="1" hangingPunct="1">
              <a:spcBef>
                <a:spcPts val="0"/>
              </a:spcBef>
            </a:pPr>
            <a:r>
              <a:rPr lang="de-DE" b="0" dirty="0" err="1" smtClean="0"/>
              <a:t>when</a:t>
            </a:r>
            <a:r>
              <a:rPr lang="de-DE" b="0" dirty="0" smtClean="0"/>
              <a:t> </a:t>
            </a:r>
            <a:r>
              <a:rPr lang="de-DE" b="0" dirty="0" err="1" smtClean="0"/>
              <a:t>temperature</a:t>
            </a:r>
            <a:r>
              <a:rPr lang="de-DE" b="0" dirty="0" smtClean="0"/>
              <a:t>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decreased</a:t>
            </a:r>
            <a:r>
              <a:rPr lang="de-DE" b="0" dirty="0" smtClean="0"/>
              <a:t> </a:t>
            </a:r>
            <a:r>
              <a:rPr lang="de-DE" b="0" dirty="0" err="1" smtClean="0"/>
              <a:t>by</a:t>
            </a:r>
            <a:r>
              <a:rPr lang="de-DE" b="0" dirty="0" smtClean="0"/>
              <a:t> </a:t>
            </a:r>
            <a:r>
              <a:rPr lang="de-DE" dirty="0" smtClean="0">
                <a:ea typeface="Arial Unicode MS" pitchFamily="34" charset="-128"/>
              </a:rPr>
              <a:t>10°C</a:t>
            </a:r>
          </a:p>
          <a:p>
            <a:pPr algn="l" eaLnBrk="1" hangingPunct="1">
              <a:spcBef>
                <a:spcPct val="50000"/>
              </a:spcBef>
            </a:pPr>
            <a:endParaRPr lang="en-GB" sz="1600" b="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569" y="2276872"/>
            <a:ext cx="273367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28569" y="3955703"/>
            <a:ext cx="42803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00CC00"/>
                    </a:gs>
                    <a:gs pos="100000">
                      <a:srgbClr val="66FF99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31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Osaka" charset="-128"/>
              </a:defRPr>
            </a:lvl9pPr>
          </a:lstStyle>
          <a:p>
            <a:pPr algn="l" eaLnBrk="1" hangingPunct="1">
              <a:spcBef>
                <a:spcPts val="0"/>
              </a:spcBef>
            </a:pPr>
            <a:r>
              <a:rPr lang="de-DE" dirty="0" smtClean="0">
                <a:ea typeface="Arial Unicode MS" pitchFamily="34" charset="-128"/>
              </a:rPr>
              <a:t>20°C </a:t>
            </a:r>
            <a:r>
              <a:rPr lang="de-DE" b="0" dirty="0" err="1" smtClean="0">
                <a:ea typeface="Arial Unicode MS" pitchFamily="34" charset="-128"/>
              </a:rPr>
              <a:t>temperature</a:t>
            </a:r>
            <a:r>
              <a:rPr lang="de-DE" b="0" dirty="0" smtClean="0">
                <a:ea typeface="Arial Unicode MS" pitchFamily="34" charset="-128"/>
              </a:rPr>
              <a:t> </a:t>
            </a:r>
            <a:r>
              <a:rPr lang="de-DE" b="0" dirty="0" err="1" smtClean="0">
                <a:ea typeface="Arial Unicode MS" pitchFamily="34" charset="-128"/>
              </a:rPr>
              <a:t>reduction</a:t>
            </a:r>
            <a:r>
              <a:rPr lang="de-DE" b="0" dirty="0" smtClean="0">
                <a:ea typeface="Arial Unicode MS" pitchFamily="34" charset="-128"/>
              </a:rPr>
              <a:t>, </a:t>
            </a:r>
          </a:p>
          <a:p>
            <a:pPr algn="l" eaLnBrk="1" hangingPunct="1">
              <a:spcBef>
                <a:spcPts val="0"/>
              </a:spcBef>
            </a:pPr>
            <a:r>
              <a:rPr lang="de-DE" b="0" dirty="0" err="1" smtClean="0">
                <a:ea typeface="Arial Unicode MS" pitchFamily="34" charset="-128"/>
              </a:rPr>
              <a:t>lifetime</a:t>
            </a:r>
            <a:r>
              <a:rPr lang="de-DE" b="0" dirty="0" smtClean="0">
                <a:ea typeface="Arial Unicode MS" pitchFamily="34" charset="-128"/>
              </a:rPr>
              <a:t> </a:t>
            </a:r>
            <a:r>
              <a:rPr lang="de-DE" b="0" dirty="0" err="1" smtClean="0">
                <a:ea typeface="Arial Unicode MS" pitchFamily="34" charset="-128"/>
              </a:rPr>
              <a:t>is</a:t>
            </a:r>
            <a:r>
              <a:rPr lang="de-DE" b="0" dirty="0" smtClean="0">
                <a:ea typeface="Arial Unicode MS" pitchFamily="34" charset="-128"/>
              </a:rPr>
              <a:t> </a:t>
            </a:r>
            <a:r>
              <a:rPr lang="de-DE" dirty="0" smtClean="0">
                <a:ea typeface="Arial Unicode MS" pitchFamily="34" charset="-128"/>
              </a:rPr>
              <a:t>10x </a:t>
            </a:r>
            <a:r>
              <a:rPr lang="de-DE" dirty="0" err="1" smtClean="0">
                <a:ea typeface="Arial Unicode MS" pitchFamily="34" charset="-128"/>
              </a:rPr>
              <a:t>longer</a:t>
            </a:r>
            <a:endParaRPr lang="de-DE" dirty="0">
              <a:ea typeface="Arial Unicode MS" pitchFamily="34" charset="-128"/>
            </a:endParaRPr>
          </a:p>
          <a:p>
            <a:pPr algn="l" eaLnBrk="1" hangingPunct="1">
              <a:spcBef>
                <a:spcPct val="50000"/>
              </a:spcBef>
            </a:pPr>
            <a:endParaRPr lang="en-GB" sz="1600" b="0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4" cstate="email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8569" y="4869160"/>
            <a:ext cx="3384376" cy="1183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Gerade Verbindung 9"/>
          <p:cNvCxnSpPr>
            <a:cxnSpLocks noChangeShapeType="1"/>
          </p:cNvCxnSpPr>
          <p:nvPr/>
        </p:nvCxnSpPr>
        <p:spPr bwMode="auto">
          <a:xfrm>
            <a:off x="282575" y="3429000"/>
            <a:ext cx="8593138" cy="0"/>
          </a:xfrm>
          <a:prstGeom prst="line">
            <a:avLst/>
          </a:prstGeom>
          <a:noFill/>
          <a:ln w="15875" algn="ctr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9506" y="1073226"/>
            <a:ext cx="226695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9506" y="4148881"/>
            <a:ext cx="22669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feld 27"/>
          <p:cNvSpPr txBox="1"/>
          <p:nvPr/>
        </p:nvSpPr>
        <p:spPr>
          <a:xfrm>
            <a:off x="6409506" y="620688"/>
            <a:ext cx="202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Hybrid</a:t>
            </a:r>
            <a:endParaRPr lang="en-US" sz="1800" dirty="0"/>
          </a:p>
        </p:txBody>
      </p:sp>
      <p:sp>
        <p:nvSpPr>
          <p:cNvPr id="29" name="Textfeld 28"/>
          <p:cNvSpPr txBox="1"/>
          <p:nvPr/>
        </p:nvSpPr>
        <p:spPr>
          <a:xfrm>
            <a:off x="6409506" y="3645024"/>
            <a:ext cx="20253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Solid Polymer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57683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nasonic-white">
  <a:themeElements>
    <a:clrScheme name="panasonic-whi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nasonic-white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1">
                <a:gsLst>
                  <a:gs pos="0">
                    <a:srgbClr val="00CC00"/>
                  </a:gs>
                  <a:gs pos="100000">
                    <a:srgbClr val="66FF99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gradFill rotWithShape="1">
                <a:gsLst>
                  <a:gs pos="0">
                    <a:srgbClr val="00CC00"/>
                  </a:gs>
                  <a:gs pos="100000">
                    <a:srgbClr val="66FF99"/>
                  </a:gs>
                </a:gsLst>
                <a:lin ang="5400000" scaled="1"/>
              </a:gra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Osaka" charset="-128"/>
          </a:defRPr>
        </a:defPPr>
      </a:lstStyle>
    </a:lnDef>
  </a:objectDefaults>
  <a:extraClrSchemeLst>
    <a:extraClrScheme>
      <a:clrScheme name="panasonic-whi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asonic-whi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asonic-whi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asonic-whi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asonic-whi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nasonic-whi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nasonic-whi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fidentiality xmlns="97cb96b3-a3ab-4cfb-892a-1c9afa593dd9">Internal Use Only</Confidentiality>
    <TaxCatchAll xmlns="97cb96b3-a3ab-4cfb-892a-1c9afa593dd9">
      <Value>615</Value>
      <Value>139</Value>
      <Value>743</Value>
      <Value>825</Value>
    </TaxCatchAll>
    <TaxKeywordTaxHTField xmlns="97cb96b3-a3ab-4cfb-892a-1c9afa593dd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afaf958e-a734-4ec3-8bfb-17ad9e2da468</TermId>
        </TermInfo>
        <TermInfo xmlns="http://schemas.microsoft.com/office/infopath/2007/PartnerControls">
          <TermName xmlns="http://schemas.microsoft.com/office/infopath/2007/PartnerControls">capacitor</TermName>
          <TermId xmlns="http://schemas.microsoft.com/office/infopath/2007/PartnerControls">bf591acf-a655-41c6-9710-9598e74fb5fc</TermId>
        </TermInfo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f3881389-7e7b-4125-af69-dc142900ba06</TermId>
        </TermInfo>
      </Terms>
    </TaxKeywordTaxHTField>
    <CustomerTaxHTField0 xmlns="97cb96b3-a3ab-4cfb-892a-1c9afa593dd9">
      <Terms xmlns="http://schemas.microsoft.com/office/infopath/2007/PartnerControls">
        <TermInfo xmlns="http://schemas.microsoft.com/office/infopath/2007/PartnerControls">
          <TermName xmlns="http://schemas.microsoft.com/office/infopath/2007/PartnerControls">Distribution</TermName>
          <TermId xmlns="http://schemas.microsoft.com/office/infopath/2007/PartnerControls">9a801334-a423-48be-8be4-c230580b6d66</TermId>
        </TermInfo>
      </Terms>
    </CustomerTaxHTField0>
    <Departments xmlns="97cb96b3-a3ab-4cfb-892a-1c9afa593dd9">
      <Value>9</Value>
    </Departments>
    <Sections xmlns="97cb96b3-a3ab-4cfb-892a-1c9afa593dd9">
      <Value>29</Value>
    </Section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IE Documents" ma:contentTypeID="0x0101006A974F9E1A5BB748902A5393FC69F77A0031B8D458F5FD5046B5BA592AC66DD61D" ma:contentTypeVersion="13" ma:contentTypeDescription="" ma:contentTypeScope="" ma:versionID="d5752d20f5cd4a1fb6e7e5380b51c96b">
  <xsd:schema xmlns:xsd="http://www.w3.org/2001/XMLSchema" xmlns:xs="http://www.w3.org/2001/XMLSchema" xmlns:p="http://schemas.microsoft.com/office/2006/metadata/properties" xmlns:ns2="97cb96b3-a3ab-4cfb-892a-1c9afa593dd9" targetNamespace="http://schemas.microsoft.com/office/2006/metadata/properties" ma:root="true" ma:fieldsID="951bd0552e2ad842c7ec2dba5945d672" ns2:_="">
    <xsd:import namespace="97cb96b3-a3ab-4cfb-892a-1c9afa593dd9"/>
    <xsd:element name="properties">
      <xsd:complexType>
        <xsd:sequence>
          <xsd:element name="documentManagement">
            <xsd:complexType>
              <xsd:all>
                <xsd:element ref="ns2:Confidentiality"/>
                <xsd:element ref="ns2:Departments" minOccurs="0"/>
                <xsd:element ref="ns2:Sections" minOccurs="0"/>
                <xsd:element ref="ns2:CustomerTaxHTField0" minOccurs="0"/>
                <xsd:element ref="ns2:TaxCatchAll" minOccurs="0"/>
                <xsd:element ref="ns2:TaxCatchAllLabel" minOccurs="0"/>
                <xsd:element ref="ns2:TaxKeyword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b96b3-a3ab-4cfb-892a-1c9afa593dd9" elementFormDefault="qualified">
    <xsd:import namespace="http://schemas.microsoft.com/office/2006/documentManagement/types"/>
    <xsd:import namespace="http://schemas.microsoft.com/office/infopath/2007/PartnerControls"/>
    <xsd:element name="Confidentiality" ma:index="8" ma:displayName="Confidentiality" ma:format="Dropdown" ma:internalName="Confidentiality" ma:readOnly="false">
      <xsd:simpleType>
        <xsd:restriction base="dms:Choice">
          <xsd:enumeration value="Confidential"/>
          <xsd:enumeration value="Internal Use Only"/>
          <xsd:enumeration value="Public"/>
        </xsd:restriction>
      </xsd:simpleType>
    </xsd:element>
    <xsd:element name="Departments" ma:index="9" nillable="true" ma:displayName="Departments" ma:list="{83a92a74-9644-4b3b-b982-4e5c89633563}" ma:internalName="Departments" ma:showField="Title" ma:web="97cb96b3-a3ab-4cfb-892a-1c9afa593dd9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ections" ma:index="10" nillable="true" ma:displayName="Sections" ma:list="{770b507b-bc55-4d34-94b7-53966d0eab27}" ma:internalName="Sections" ma:showField="Title" ma:web="97cb96b3-a3ab-4cfb-892a-1c9afa593dd9" ma:requiredMultiChoice="tru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ustomerTaxHTField0" ma:index="11" ma:taxonomy="true" ma:internalName="CustomerTaxHTField0" ma:taxonomyFieldName="Customer" ma:displayName="Customer" ma:default="" ma:fieldId="{ecb6f16e-cb53-4cd7-b34c-b9710fc7a9ce}" ma:taxonomyMulti="true" ma:sspId="19c7a670-ecd9-470f-a2cd-fbef2e1230f3" ma:termSetId="6ada9e2d-6db8-4896-bdf6-f5a5d86058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7f796f6c-4fa6-44df-83c1-3385ae69c833}" ma:internalName="TaxCatchAll" ma:showField="CatchAllData" ma:web="97cb96b3-a3ab-4cfb-892a-1c9afa593d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7f796f6c-4fa6-44df-83c1-3385ae69c833}" ma:internalName="TaxCatchAllLabel" ma:readOnly="true" ma:showField="CatchAllDataLabel" ma:web="97cb96b3-a3ab-4cfb-892a-1c9afa593d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19c7a670-ecd9-470f-a2cd-fbef2e1230f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7533E1-89FE-4420-8AE5-D8E1EEDAC6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126165-C601-4231-BFFE-463256460C7A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97cb96b3-a3ab-4cfb-892a-1c9afa593dd9"/>
  </ds:schemaRefs>
</ds:datastoreItem>
</file>

<file path=customXml/itemProps3.xml><?xml version="1.0" encoding="utf-8"?>
<ds:datastoreItem xmlns:ds="http://schemas.openxmlformats.org/officeDocument/2006/customXml" ds:itemID="{DE04BC89-5410-4984-8560-EA0DF06EF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b96b3-a3ab-4cfb-892a-1c9afa593d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panasonic-white</Template>
  <TotalTime>2</TotalTime>
  <Words>27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Osaka</vt:lpstr>
      <vt:lpstr>Arial</vt:lpstr>
      <vt:lpstr>Times</vt:lpstr>
      <vt:lpstr>Wingdings</vt:lpstr>
      <vt:lpstr>panasonic-white</vt:lpstr>
      <vt:lpstr>Long lifetime</vt:lpstr>
    </vt:vector>
  </TitlesOfParts>
  <Company>Panasonic Industrial Europe GmbH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E-Works Electronic Approval and Workflow System</dc:title>
  <dc:creator>Andreas Guenther</dc:creator>
  <cp:keywords>capacitor; Internal; Presentation</cp:keywords>
  <cp:lastModifiedBy>Harris, David (Avnet-Abacus)</cp:lastModifiedBy>
  <cp:revision>913</cp:revision>
  <cp:lastPrinted>2013-12-04T09:49:01Z</cp:lastPrinted>
  <dcterms:created xsi:type="dcterms:W3CDTF">2008-05-16T08:30:07Z</dcterms:created>
  <dcterms:modified xsi:type="dcterms:W3CDTF">2015-08-11T14:59:27Z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0x0101006A974F9E1A5BB748902A5393FC69F77A0031B8D458F5FD5046B5BA592AC66DD61D</vt:lpwstr>
  </property>
  <property fmtid="{D5CDD505-2E9C-101B-9397-08002B2CF9AE}" pid="3" name="TaxKeyword">
    <vt:lpwstr>139;#Presentation|afaf958e-a734-4ec3-8bfb-17ad9e2da468;#615;#capacitor|bf591acf-a655-41c6-9710-9598e74fb5fc;#743;#Internal|f3881389-7e7b-4125-af69-dc142900ba06</vt:lpwstr>
  </property>
  <property fmtid="{D5CDD505-2E9C-101B-9397-08002B2CF9AE}" pid="4" name="Customer">
    <vt:lpwstr>825;#Distribution|9a801334-a423-48be-8be4-c230580b6d66</vt:lpwstr>
  </property>
</Properties>
</file>